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Pretendard SemiBold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5829" autoAdjust="0"/>
  </p:normalViewPr>
  <p:slideViewPr>
    <p:cSldViewPr>
      <p:cViewPr varScale="1">
        <p:scale>
          <a:sx n="46" d="100"/>
          <a:sy n="46" d="100"/>
        </p:scale>
        <p:origin x="118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6384A-00AA-4F5E-A179-63953EBA99C8}" type="datetimeFigureOut">
              <a:rPr lang="ko-KR" altLang="en-US" smtClean="0"/>
              <a:t>2025-03-22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E4877-5143-4210-AFD4-C8F6F9C67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4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“지금까지 살펴본 내용을 종합하면</a:t>
            </a:r>
            <a:r>
              <a:rPr lang="en-US" altLang="ko-KR" dirty="0"/>
              <a:t>, </a:t>
            </a:r>
            <a:r>
              <a:rPr lang="ko-KR" altLang="en-US" dirty="0"/>
              <a:t>공통적으로 기존 툴은 복잡한 인터페이스와 명령어 기반 구조</a:t>
            </a:r>
            <a:r>
              <a:rPr lang="en-US" altLang="ko-KR" dirty="0"/>
              <a:t>, </a:t>
            </a:r>
            <a:r>
              <a:rPr lang="ko-KR" altLang="en-US" dirty="0"/>
              <a:t>데이터 처리 속도 및 자동화 기능의 부족</a:t>
            </a:r>
            <a:r>
              <a:rPr lang="en-US" altLang="ko-KR" dirty="0"/>
              <a:t>, </a:t>
            </a:r>
            <a:r>
              <a:rPr lang="ko-KR" altLang="en-US" dirty="0"/>
              <a:t>그리고 실시간 이상 탐지 및 경고 체계의 미비라는 문제가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이해당사자별로는</a:t>
            </a:r>
            <a:r>
              <a:rPr lang="en-US" altLang="ko-KR" dirty="0"/>
              <a:t>, </a:t>
            </a:r>
            <a:r>
              <a:rPr lang="ko-KR" altLang="en-US" b="1" dirty="0"/>
              <a:t>네트워크 엔지니어</a:t>
            </a:r>
            <a:r>
              <a:rPr lang="ko-KR" altLang="en-US" dirty="0"/>
              <a:t>는 신속 대응에 어려움을 겪고</a:t>
            </a:r>
            <a:r>
              <a:rPr lang="en-US" altLang="ko-KR" dirty="0"/>
              <a:t>, </a:t>
            </a:r>
            <a:r>
              <a:rPr lang="ko-KR" altLang="en-US" b="1" dirty="0"/>
              <a:t>보안 팀</a:t>
            </a:r>
            <a:r>
              <a:rPr lang="ko-KR" altLang="en-US" dirty="0"/>
              <a:t>은 보안 위협 대응 속도가 저하되며</a:t>
            </a:r>
            <a:r>
              <a:rPr lang="en-US" altLang="ko-KR" dirty="0"/>
              <a:t>, </a:t>
            </a:r>
            <a:r>
              <a:rPr lang="ko-KR" altLang="en-US" b="1" dirty="0"/>
              <a:t>학생</a:t>
            </a:r>
            <a:r>
              <a:rPr lang="ko-KR" altLang="en-US" dirty="0"/>
              <a:t>들은 접근성과 학습 효율성에서 한계를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386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따른 개선 포인트로는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오래된 데이터도 분석할 수 있는 기능 추가</a:t>
            </a:r>
          </a:p>
          <a:p>
            <a:r>
              <a:rPr lang="ko-KR" altLang="en-US" dirty="0"/>
              <a:t>대량 데이터의 신속 처리와 자동화된 분석 기능 도입</a:t>
            </a:r>
          </a:p>
          <a:p>
            <a:r>
              <a:rPr lang="ko-KR" altLang="en-US" dirty="0"/>
              <a:t>사용자 친화적인 직관적 </a:t>
            </a:r>
            <a:r>
              <a:rPr lang="en-US" altLang="ko-KR" dirty="0"/>
              <a:t>UI </a:t>
            </a:r>
            <a:r>
              <a:rPr lang="ko-KR" altLang="en-US" dirty="0"/>
              <a:t>및 자연어 기반 분석 도구 개발</a:t>
            </a:r>
          </a:p>
          <a:p>
            <a:r>
              <a:rPr lang="ko-KR" altLang="en-US" dirty="0"/>
              <a:t>실시간 </a:t>
            </a:r>
            <a:r>
              <a:rPr lang="en-US" altLang="ko-KR" dirty="0"/>
              <a:t>BGP </a:t>
            </a:r>
            <a:r>
              <a:rPr lang="ko-KR" altLang="en-US" dirty="0"/>
              <a:t>이상 탐지 및 자동 경고 시스템 구축</a:t>
            </a:r>
            <a:br>
              <a:rPr lang="ko-KR" altLang="en-US" dirty="0"/>
            </a:br>
            <a:r>
              <a:rPr lang="ko-KR" altLang="en-US" dirty="0"/>
              <a:t>등을 제안할 수 있습니다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4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“첫 번째 이슈는 ‘오래된 데이터 분석의 </a:t>
            </a:r>
            <a:r>
              <a:rPr lang="ko-KR" altLang="en-US" dirty="0" err="1"/>
              <a:t>어려움’입니다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현재 대부분의 </a:t>
            </a:r>
            <a:r>
              <a:rPr lang="en-US" altLang="ko-KR" dirty="0"/>
              <a:t>BGP </a:t>
            </a:r>
            <a:r>
              <a:rPr lang="ko-KR" altLang="en-US" dirty="0"/>
              <a:t>분석 툴은 최신 데이터만 제공하고 있어</a:t>
            </a:r>
            <a:r>
              <a:rPr lang="en-US" altLang="ko-KR" dirty="0"/>
              <a:t>, </a:t>
            </a:r>
            <a:r>
              <a:rPr lang="ko-KR" altLang="en-US" dirty="0"/>
              <a:t>과거 데이터를 필요로 하는 학생이나 연구자들에게 한계가 있습니다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BGPLAY </a:t>
            </a:r>
            <a:r>
              <a:rPr lang="ko-KR" altLang="en-US" dirty="0"/>
              <a:t>사용 시 과거 데이터에 접근하거나 분석하는 기능이 부족하다는 점이 문제로 지적되고 있습니다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과거 데이터도 쉽게 분석할 수 있는 기능 도입이 요구됩니다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18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“두 번째 문제는 ‘대량 데이터 처리의 </a:t>
            </a:r>
            <a:r>
              <a:rPr lang="ko-KR" altLang="en-US" dirty="0" err="1"/>
              <a:t>한계’입니다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네트워크 엔지니어들은 대량 데이터를 다룰 때 기존 툴의 속도 한계로 인해 분석 시간이 지나치게 늘어나는 문제를 겪고 있습니다</a:t>
            </a:r>
            <a:r>
              <a:rPr lang="en-US" altLang="ko-KR" dirty="0"/>
              <a:t>. </a:t>
            </a:r>
            <a:r>
              <a:rPr lang="ko-KR" altLang="en-US" dirty="0"/>
              <a:t>특히 네트워크 장애 발생 시</a:t>
            </a:r>
            <a:r>
              <a:rPr lang="en-US" altLang="ko-KR" dirty="0"/>
              <a:t>, </a:t>
            </a:r>
            <a:r>
              <a:rPr lang="ko-KR" altLang="en-US" dirty="0"/>
              <a:t>빠른 분석이 필요한 상황에서 대용량 데이터 처리로 인한 지연은 심각한 문제로 작용합니다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명령어 기반의 복잡한 설정과 직관적이지 않은 </a:t>
            </a:r>
            <a:r>
              <a:rPr lang="en-US" altLang="ko-KR" dirty="0"/>
              <a:t>UI, </a:t>
            </a:r>
            <a:r>
              <a:rPr lang="ko-KR" altLang="en-US" dirty="0"/>
              <a:t>그리고 실시간 대응을 위한 자동화 기능의 부재도 함께 문제로 지적되고 있습니다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0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“세 번째 이슈는 ‘기존 틀의 사용성 </a:t>
            </a:r>
            <a:r>
              <a:rPr lang="ko-KR" altLang="en-US" dirty="0" err="1"/>
              <a:t>문제’입니다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네트워크 엔지니어 관점에서 기존 </a:t>
            </a:r>
            <a:r>
              <a:rPr lang="en-US" altLang="ko-KR" dirty="0"/>
              <a:t>BGP </a:t>
            </a:r>
            <a:r>
              <a:rPr lang="ko-KR" altLang="en-US" dirty="0"/>
              <a:t>분석 툴의 사용성 문제를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현재 사용되고 있는 툴들은 </a:t>
            </a:r>
            <a:r>
              <a:rPr lang="ko-KR" altLang="en-US" b="1" dirty="0"/>
              <a:t>명령어 기반으로 설정이 복잡하고</a:t>
            </a:r>
            <a:r>
              <a:rPr lang="en-US" altLang="ko-KR" b="1" dirty="0"/>
              <a:t>, </a:t>
            </a:r>
            <a:r>
              <a:rPr lang="ko-KR" altLang="en-US" b="1" dirty="0"/>
              <a:t>직관적인 </a:t>
            </a:r>
            <a:r>
              <a:rPr lang="en-US" altLang="ko-KR" b="1" dirty="0"/>
              <a:t>UI</a:t>
            </a:r>
            <a:r>
              <a:rPr lang="ko-KR" altLang="en-US" b="1" dirty="0"/>
              <a:t>가 부족</a:t>
            </a:r>
            <a:r>
              <a:rPr lang="ko-KR" altLang="en-US" dirty="0"/>
              <a:t>하여 효율적인 분석이 어렵습니다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실시간 대응이 중요한 네트워크 운영 환경에서 </a:t>
            </a:r>
            <a:r>
              <a:rPr lang="ko-KR" altLang="en-US" b="1" dirty="0"/>
              <a:t>자동화 기능이 부족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장애 발생 시 신속하게 대처하는 데 한계가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문제로 인해 엔지니어들이 실무에서 기존 툴을 활용하는 데 어려움을 겪고 있습니다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560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“다음으로</a:t>
            </a:r>
            <a:r>
              <a:rPr lang="en-US" altLang="ko-KR" dirty="0"/>
              <a:t>, </a:t>
            </a:r>
            <a:r>
              <a:rPr lang="ko-KR" altLang="en-US" dirty="0"/>
              <a:t>보안 팀의 관점에서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보안 분석에서는 대량의 로그 데이터를 빠르게 분석하고</a:t>
            </a:r>
            <a:r>
              <a:rPr lang="en-US" altLang="ko-KR" dirty="0"/>
              <a:t>, </a:t>
            </a:r>
            <a:r>
              <a:rPr lang="ko-KR" altLang="en-US" dirty="0"/>
              <a:t>실시간 이상 탐지가 중요합니다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하지만 현재 툴들은 </a:t>
            </a:r>
            <a:r>
              <a:rPr lang="ko-KR" altLang="en-US" b="1" dirty="0"/>
              <a:t>실시간 이상 탐지 시스템이 미흡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보안 위협이 발생했을 때 즉각적인 대응이 어렵습니다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</a:t>
            </a:r>
            <a:r>
              <a:rPr lang="en-US" altLang="ko-KR" dirty="0"/>
              <a:t>, BGP </a:t>
            </a:r>
            <a:r>
              <a:rPr lang="ko-KR" altLang="en-US" dirty="0" err="1"/>
              <a:t>하이재킹과</a:t>
            </a:r>
            <a:r>
              <a:rPr lang="ko-KR" altLang="en-US" dirty="0"/>
              <a:t> 같은 보안 위협이 발생했을 때</a:t>
            </a:r>
            <a:r>
              <a:rPr lang="en-US" altLang="ko-KR" dirty="0"/>
              <a:t>, </a:t>
            </a:r>
            <a:r>
              <a:rPr lang="ko-KR" altLang="en-US" b="1" dirty="0"/>
              <a:t>명령어 기반의 복잡한 </a:t>
            </a:r>
            <a:r>
              <a:rPr lang="en-US" altLang="ko-KR" b="1" dirty="0"/>
              <a:t>UI</a:t>
            </a:r>
            <a:r>
              <a:rPr lang="ko-KR" altLang="en-US" dirty="0"/>
              <a:t> 때문에 빠른 조치가 어렵다는 문제가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dirty="0"/>
              <a:t>이러한 문제들은 네트워크 보안 대응 속도를 저하시키고</a:t>
            </a:r>
            <a:r>
              <a:rPr lang="en-US" altLang="ko-KR" dirty="0"/>
              <a:t>, </a:t>
            </a:r>
            <a:r>
              <a:rPr lang="ko-KR" altLang="en-US" dirty="0"/>
              <a:t>보안 사고 확산의 위험을 높입니다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30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“마지막으로</a:t>
            </a:r>
            <a:r>
              <a:rPr lang="en-US" altLang="ko-KR" dirty="0"/>
              <a:t>, BGP </a:t>
            </a:r>
            <a:r>
              <a:rPr lang="ko-KR" altLang="en-US" dirty="0"/>
              <a:t>분석을 배우고자 하는 학생들의 관점에서 문제를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기존 툴들은 </a:t>
            </a:r>
            <a:r>
              <a:rPr lang="ko-KR" altLang="en-US" b="1" dirty="0"/>
              <a:t>전문적인 네트워크 지식이 없으면 사용하기 어려운 구조</a:t>
            </a:r>
            <a:r>
              <a:rPr lang="ko-KR" altLang="en-US" dirty="0"/>
              <a:t>를 가지고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 분석을 쉽게 할 수 있도록 도와주는 </a:t>
            </a:r>
            <a:r>
              <a:rPr lang="ko-KR" altLang="en-US" b="1" dirty="0"/>
              <a:t>자연어 기반 분석 기능이나 시각화 기능이 부족</a:t>
            </a:r>
            <a:r>
              <a:rPr lang="ko-KR" altLang="en-US" dirty="0"/>
              <a:t>하여</a:t>
            </a:r>
            <a:r>
              <a:rPr lang="en-US" altLang="ko-KR" dirty="0"/>
              <a:t>, </a:t>
            </a:r>
            <a:r>
              <a:rPr lang="ko-KR" altLang="en-US" dirty="0"/>
              <a:t>학습 과정에서 많은 어려움을 겪게 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결과적으로</a:t>
            </a:r>
            <a:r>
              <a:rPr lang="en-US" altLang="ko-KR" dirty="0"/>
              <a:t>, BGP</a:t>
            </a:r>
            <a:r>
              <a:rPr lang="ko-KR" altLang="en-US" dirty="0"/>
              <a:t>를 배우려는 학생들에게는 접근성이 떨어지는 환경이 되어</a:t>
            </a:r>
            <a:r>
              <a:rPr lang="en-US" altLang="ko-KR" dirty="0"/>
              <a:t>, </a:t>
            </a:r>
            <a:r>
              <a:rPr lang="ko-KR" altLang="en-US" dirty="0"/>
              <a:t>학습 효율성이 저하될 수밖에 없습니다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87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“먼저</a:t>
            </a:r>
            <a:r>
              <a:rPr lang="en-US" altLang="ko-KR" dirty="0"/>
              <a:t>, </a:t>
            </a:r>
            <a:r>
              <a:rPr lang="ko-KR" altLang="en-US" dirty="0"/>
              <a:t>네트워크 엔지니어들을 대상으로 현재 사용되고 있는 </a:t>
            </a:r>
            <a:r>
              <a:rPr lang="en-US" altLang="ko-KR" dirty="0"/>
              <a:t>BGP </a:t>
            </a:r>
            <a:r>
              <a:rPr lang="ko-KR" altLang="en-US" dirty="0"/>
              <a:t>분석 툴의 문제점을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현재 상황을 보면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BGP </a:t>
            </a:r>
            <a:r>
              <a:rPr lang="ko-KR" altLang="en-US" dirty="0"/>
              <a:t>분석 툴은 </a:t>
            </a:r>
            <a:r>
              <a:rPr lang="ko-KR" altLang="en-US" b="1" dirty="0"/>
              <a:t>명령어 기반으로 복잡한 설정을 요구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b="1" dirty="0"/>
              <a:t>직관적인 </a:t>
            </a:r>
            <a:r>
              <a:rPr lang="en-US" altLang="ko-KR" b="1" dirty="0"/>
              <a:t>UI</a:t>
            </a:r>
            <a:r>
              <a:rPr lang="ko-KR" altLang="en-US" b="1" dirty="0"/>
              <a:t>가 부족</a:t>
            </a:r>
            <a:r>
              <a:rPr lang="ko-KR" altLang="en-US" dirty="0"/>
              <a:t>해 데이터 분석에 많은 시간이 소요됩니다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b="1" dirty="0"/>
              <a:t>자동화된 분석 기능이 부족</a:t>
            </a:r>
            <a:r>
              <a:rPr lang="ko-KR" altLang="en-US" dirty="0"/>
              <a:t>하여 실무에서의 활용도가 낮아지는 문제가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이러한 문제로 인해</a:t>
            </a:r>
            <a:r>
              <a:rPr lang="en-US" altLang="ko-KR" dirty="0"/>
              <a:t>, </a:t>
            </a:r>
            <a:r>
              <a:rPr lang="ko-KR" altLang="en-US" dirty="0"/>
              <a:t>네트워크 장애가 발생했을 때 신속한 대응이 어렵고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대량 데이터를 처리하는 과정에서 </a:t>
            </a:r>
            <a:r>
              <a:rPr lang="ko-KR" altLang="en-US" b="1" dirty="0"/>
              <a:t>처리 시간이 과도하게 소요되어 실시간 대응이 제한되는 한계</a:t>
            </a:r>
            <a:r>
              <a:rPr lang="ko-KR" altLang="en-US" dirty="0"/>
              <a:t>가 발생합니다</a:t>
            </a:r>
            <a:r>
              <a:rPr lang="en-US" altLang="ko-KR" dirty="0"/>
              <a:t>.”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8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“다음으로</a:t>
            </a:r>
            <a:r>
              <a:rPr lang="en-US" altLang="ko-KR" dirty="0"/>
              <a:t>, </a:t>
            </a:r>
            <a:r>
              <a:rPr lang="ko-KR" altLang="en-US" dirty="0"/>
              <a:t>보안 팀을 대상으로 현재 상황을 분석해 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보안 위협</a:t>
            </a:r>
            <a:r>
              <a:rPr lang="en-US" altLang="ko-KR" dirty="0"/>
              <a:t>, </a:t>
            </a:r>
            <a:r>
              <a:rPr lang="ko-KR" altLang="en-US" dirty="0"/>
              <a:t>예를 들면 </a:t>
            </a:r>
            <a:r>
              <a:rPr lang="en-US" altLang="ko-KR" b="1" dirty="0"/>
              <a:t>BGP </a:t>
            </a:r>
            <a:r>
              <a:rPr lang="ko-KR" altLang="en-US" b="1" dirty="0" err="1"/>
              <a:t>하이재킹이나</a:t>
            </a:r>
            <a:r>
              <a:rPr lang="ko-KR" altLang="en-US" b="1" dirty="0"/>
              <a:t> 경로 변경 등의 문제가 발생했을 때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ko-KR" altLang="en-US" b="1" dirty="0"/>
              <a:t>기존 툴은 실시간 탐지 및 경고 기능이 부족</a:t>
            </a:r>
            <a:r>
              <a:rPr lang="ko-KR" altLang="en-US" dirty="0"/>
              <a:t>하여 즉각적인 대응이 어렵습니다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보안 팀은 </a:t>
            </a:r>
            <a:r>
              <a:rPr lang="ko-KR" altLang="en-US" b="1" dirty="0"/>
              <a:t>대량의 로그 데이터를 수동으로 분석해야 하는 문제</a:t>
            </a:r>
            <a:r>
              <a:rPr lang="ko-KR" altLang="en-US" dirty="0"/>
              <a:t>를 겪고 있으며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이를 자동화할 수 있는 기능이 미흡하여 보안 사고 대응 속도가 저하됩니다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결과적으로</a:t>
            </a:r>
            <a:r>
              <a:rPr lang="en-US" altLang="ko-KR" dirty="0"/>
              <a:t>, </a:t>
            </a:r>
            <a:r>
              <a:rPr lang="ko-KR" altLang="en-US" dirty="0"/>
              <a:t>보안 사고가 발생했을 때 신속하게 대응하지 못하면 피해가 확산될 위험이 커지고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실시간 네트워크 이상 감지 시스템이 부재하여 사전 경고 체계가 미비</a:t>
            </a:r>
            <a:r>
              <a:rPr lang="ko-KR" altLang="en-US" dirty="0"/>
              <a:t>한 상황입니다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352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“마지막으로</a:t>
            </a:r>
            <a:r>
              <a:rPr lang="en-US" altLang="ko-KR" dirty="0"/>
              <a:t>, BGP </a:t>
            </a:r>
            <a:r>
              <a:rPr lang="ko-KR" altLang="en-US" dirty="0"/>
              <a:t>분석을 배우고자 하는 학생들을 대상으로 현재 상황을 살펴보겠습니다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기존 </a:t>
            </a:r>
            <a:r>
              <a:rPr lang="en-US" altLang="ko-KR" dirty="0"/>
              <a:t>BGP </a:t>
            </a:r>
            <a:r>
              <a:rPr lang="ko-KR" altLang="en-US" dirty="0"/>
              <a:t>분석 툴은 </a:t>
            </a:r>
            <a:r>
              <a:rPr lang="ko-KR" altLang="en-US" b="1" dirty="0"/>
              <a:t>전문적인 네트워크 지식을 요구하기 때문에</a:t>
            </a:r>
            <a:r>
              <a:rPr lang="en-US" altLang="ko-KR" b="1" dirty="0"/>
              <a:t>, </a:t>
            </a:r>
            <a:r>
              <a:rPr lang="ko-KR" altLang="en-US" b="1" dirty="0"/>
              <a:t>학습자가 접근하기 어려운 문제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자연어 기반의 분석이나 데이터 시각화 기능이 부족하여 </a:t>
            </a:r>
            <a:r>
              <a:rPr lang="ko-KR" altLang="en-US" b="1" dirty="0"/>
              <a:t>직관적인 분석이 어렵고</a:t>
            </a:r>
            <a:r>
              <a:rPr lang="en-US" altLang="ko-KR" b="1" dirty="0"/>
              <a:t>, </a:t>
            </a:r>
            <a:r>
              <a:rPr lang="ko-KR" altLang="en-US" b="1" dirty="0"/>
              <a:t>학습 난이도가 높습니다</a:t>
            </a:r>
            <a:r>
              <a:rPr lang="en-US" altLang="ko-KR" b="1" dirty="0"/>
              <a:t>.</a:t>
            </a:r>
            <a:br>
              <a:rPr lang="ko-KR" altLang="en-US" dirty="0"/>
            </a:br>
            <a:r>
              <a:rPr lang="ko-KR" altLang="en-US" dirty="0"/>
              <a:t>이로 인해</a:t>
            </a:r>
            <a:r>
              <a:rPr lang="en-US" altLang="ko-KR" dirty="0"/>
              <a:t>, </a:t>
            </a:r>
            <a:r>
              <a:rPr lang="ko-KR" altLang="en-US" dirty="0"/>
              <a:t>학생들이 </a:t>
            </a:r>
            <a:r>
              <a:rPr lang="en-US" altLang="ko-KR" dirty="0"/>
              <a:t>BGP </a:t>
            </a:r>
            <a:r>
              <a:rPr lang="ko-KR" altLang="en-US" dirty="0"/>
              <a:t>데이터를 쉽게 이해하고 분석하기 위한 환경이 부족하며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툴 사용법을 익히는 데에도 많은 시간과 노력이 필요하게 됩니다</a:t>
            </a:r>
            <a:r>
              <a:rPr lang="en-US" altLang="ko-KR" dirty="0"/>
              <a:t>.”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E4877-5143-4210-AFD4-C8F6F9C67B8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30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31900" y="5930900"/>
            <a:ext cx="31242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지도</a:t>
            </a: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교수님</a:t>
            </a: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 : </a:t>
            </a: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이영석</a:t>
            </a:r>
            <a:r>
              <a:rPr lang="en-US" sz="2100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Pretendard SemiBold"/>
              </a:rPr>
              <a:t>교수님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4851400"/>
            <a:ext cx="10223500" cy="92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4978400"/>
            <a:ext cx="94361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20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손봉우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, 20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37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0" i="0" u="none" strike="noStrike">
                <a:solidFill>
                  <a:srgbClr val="A8A59B"/>
                </a:solidFill>
                <a:ea typeface="Pretendard SemiBold"/>
              </a:rPr>
              <a:t>양준혁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5400" y="1384300"/>
            <a:ext cx="12827000" cy="327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BGP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라우팅</a:t>
            </a: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분석</a:t>
            </a: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 – 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문제점</a:t>
            </a:r>
            <a:r>
              <a:rPr lang="en-US" sz="10300" b="0" i="0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0300" b="0" i="0" u="none" strike="noStrike" spc="100">
                <a:solidFill>
                  <a:srgbClr val="FFFFFF"/>
                </a:solidFill>
                <a:ea typeface="Pretendard Bold"/>
              </a:rPr>
              <a:t>목록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175000"/>
            <a:ext cx="10782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3) BGP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분야에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관심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있는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학생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대상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2. AS-IS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파악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–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현재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상황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546600"/>
            <a:ext cx="7429500" cy="468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44700" y="5346700"/>
            <a:ext cx="62865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현재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상황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툴은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전문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지식이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필요하여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학습자가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접근하기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어려움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시각화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부족하여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직관적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힘듦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4546600"/>
            <a:ext cx="7429500" cy="468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33000" y="5765800"/>
            <a:ext cx="62865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문제점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학습자가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쉽게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이해하고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분석하기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환경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미흡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사용법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학습에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많은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시간과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노력이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요구됨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175000"/>
            <a:ext cx="10782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문제점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종합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정리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3.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종합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개선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포인트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546600"/>
            <a:ext cx="7429500" cy="468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44700" y="5346700"/>
            <a:ext cx="62865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공통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툴의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복잡한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인터페이스와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명령어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구조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속도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자동화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경고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체계의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미비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4546600"/>
            <a:ext cx="7429500" cy="468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33000" y="5765800"/>
            <a:ext cx="62865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이해당사자별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특화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엔지니어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신속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대응의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어려움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위협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대응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속도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저하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학생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접근성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학습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효율성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175000"/>
            <a:ext cx="10782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개선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포인트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3.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종합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개선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포인트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546600"/>
            <a:ext cx="15138400" cy="468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44700" y="5168900"/>
            <a:ext cx="13792200" cy="318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오래된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데이터도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분석할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추가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대량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데이터의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신속한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처리와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자동화된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도입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친화적인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직관적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UI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자연어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도구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개발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경고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시스템</a:t>
            </a:r>
            <a:r>
              <a:rPr lang="en-US" sz="37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7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27300" y="4648200"/>
            <a:ext cx="13246100" cy="368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700" b="0" i="0" u="none" strike="noStrike">
                <a:solidFill>
                  <a:srgbClr val="383838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334500"/>
            <a:ext cx="17145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64700" y="6172200"/>
            <a:ext cx="76708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9400" b="0" i="0" u="none" strike="noStrike" spc="100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9400" b="0" i="0" u="none" strike="noStrike" spc="10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7874000"/>
            <a:ext cx="7429500" cy="711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83800" y="7975600"/>
            <a:ext cx="7073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20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손봉우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, 20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학번</a:t>
            </a:r>
            <a:r>
              <a:rPr lang="en-US" sz="26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600" b="0" i="0" u="none" strike="noStrike">
                <a:solidFill>
                  <a:srgbClr val="A8A59B"/>
                </a:solidFill>
                <a:ea typeface="Pretendard SemiBold"/>
              </a:rPr>
              <a:t>양준혁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5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795500" y="9271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75000" y="5118100"/>
            <a:ext cx="63627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이해당사자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(Stakeholder)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의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이해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4978400"/>
            <a:ext cx="812800" cy="812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260600" y="5156200"/>
            <a:ext cx="482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23700" y="5118100"/>
            <a:ext cx="5613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AS-IS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파악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(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현재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상황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0" y="4978400"/>
            <a:ext cx="812800" cy="812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96600" y="51562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75000" y="7518400"/>
            <a:ext cx="4978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문제점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종합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개선</a:t>
            </a: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100" b="0" i="0" u="none" strike="noStrike">
                <a:solidFill>
                  <a:srgbClr val="383838"/>
                </a:solidFill>
                <a:ea typeface="Pretendard Bold"/>
              </a:rPr>
              <a:t>포인트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7378700"/>
            <a:ext cx="812800" cy="812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260600" y="75565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23700" y="7632700"/>
            <a:ext cx="1879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5170"/>
              </a:lnSpc>
            </a:pPr>
            <a:r>
              <a:rPr lang="en-US" sz="3100" b="0" i="0" u="none" strike="noStrike">
                <a:solidFill>
                  <a:srgbClr val="383838"/>
                </a:solidFill>
                <a:latin typeface="Pretendard Bold"/>
              </a:rPr>
              <a:t>Q&amp;A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7378700"/>
            <a:ext cx="812800" cy="812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896600" y="7556500"/>
            <a:ext cx="482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83838"/>
                </a:solidFill>
                <a:latin typeface="Pretendard SemiBold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5400" y="1524000"/>
            <a:ext cx="90043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목차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5400" y="889000"/>
            <a:ext cx="5105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A8A59B"/>
                </a:solidFill>
                <a:ea typeface="Pretendard SemiBold"/>
              </a:rPr>
              <a:t>ㅣ</a:t>
            </a:r>
            <a:r>
              <a:rPr lang="en-US" sz="20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A8A59B"/>
                </a:solidFill>
                <a:ea typeface="Pretendard SemiBold"/>
              </a:rPr>
              <a:t>목</a:t>
            </a:r>
            <a:r>
              <a:rPr lang="en-US" sz="2000" b="0" i="0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A8A59B"/>
                </a:solidFill>
                <a:ea typeface="Pretendard SemiBold"/>
              </a:rPr>
              <a:t>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1750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1)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오래된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분석의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어려움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1.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이해당사자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(Stakeholder)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546600"/>
            <a:ext cx="7429500" cy="468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44700" y="5816600"/>
            <a:ext cx="62992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툴은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주로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최신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데이터만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제공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학생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분야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관심자들은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과거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분석이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4546600"/>
            <a:ext cx="7429500" cy="468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33000" y="5588000"/>
            <a:ext cx="62992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예시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BGPLAY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오래된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데이터에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접근하거나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분석하는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부재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요구사항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과거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데이터도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쉽게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분석할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1750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2)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대량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데이터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처리의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한계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1.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이해당사자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(Stakeholder)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546600"/>
            <a:ext cx="7429500" cy="468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44700" y="5473700"/>
            <a:ext cx="6299200" cy="259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대량의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처리할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툴의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속도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한계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노출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양이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많아질수록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시간이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과도하게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증가함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4546600"/>
            <a:ext cx="7429500" cy="468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33000" y="5245100"/>
            <a:ext cx="6299200" cy="327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장애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빠른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분석이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필요한데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대용량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처리로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인해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지연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효율성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향상을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대용량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개선</a:t>
            </a:r>
            <a:r>
              <a:rPr lang="en-US" sz="30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5372100"/>
            <a:ext cx="8191500" cy="105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6743700"/>
            <a:ext cx="8191500" cy="1054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07400" y="5638800"/>
            <a:ext cx="730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명령어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기반의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복잡한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설정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직관적이지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않은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UI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6700" y="6997700"/>
            <a:ext cx="5791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실시간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대응을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위한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자동화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기능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부족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4495800"/>
            <a:ext cx="4445000" cy="444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03500" y="6172200"/>
            <a:ext cx="3810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383838"/>
                </a:solidFill>
                <a:ea typeface="Pretendard SemiBold"/>
              </a:rPr>
              <a:t>네트워크</a:t>
            </a:r>
            <a:r>
              <a:rPr lang="en-US" sz="35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383838"/>
                </a:solidFill>
                <a:ea typeface="Pretendard SemiBold"/>
              </a:rPr>
              <a:t>엔지니어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383838"/>
                </a:solidFill>
                <a:ea typeface="Pretendard SemiBold"/>
              </a:rPr>
              <a:t>관점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5400" y="1524000"/>
            <a:ext cx="11899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1.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이해당사자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(Stakeholder)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0" y="31750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3)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기존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틀의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사용성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5372100"/>
            <a:ext cx="8191500" cy="105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6743700"/>
            <a:ext cx="8191500" cy="1054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07400" y="5422900"/>
            <a:ext cx="73025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대량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로그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데이터를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수동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분석해야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하며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실시간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이상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탐지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시스템이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미흡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6700" y="6794500"/>
            <a:ext cx="57912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복잡한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명령어와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UI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로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인해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보안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위협</a:t>
            </a: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(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예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: BGP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하이재킹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)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에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신속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대응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어려움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4495800"/>
            <a:ext cx="4445000" cy="444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03500" y="6172200"/>
            <a:ext cx="3810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383838"/>
                </a:solidFill>
                <a:ea typeface="Pretendard SemiBold"/>
              </a:rPr>
              <a:t>보안</a:t>
            </a:r>
            <a:r>
              <a:rPr lang="en-US" sz="35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383838"/>
                </a:solidFill>
                <a:ea typeface="Pretendard SemiBold"/>
              </a:rPr>
              <a:t>팀</a:t>
            </a:r>
            <a:r>
              <a:rPr lang="en-US" sz="3500" b="0" i="0" u="none" strike="noStrike">
                <a:solidFill>
                  <a:srgbClr val="383838"/>
                </a:solidFill>
                <a:latin typeface="Pretendard Semi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383838"/>
                </a:solidFill>
                <a:ea typeface="Pretendard SemiBold"/>
              </a:rPr>
              <a:t>관점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5400" y="1524000"/>
            <a:ext cx="11899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1.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이해당사자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(Stakeholder)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0" y="31750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3)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기존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틀의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사용성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5372100"/>
            <a:ext cx="8191500" cy="105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6743700"/>
            <a:ext cx="8191500" cy="1054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07400" y="5638800"/>
            <a:ext cx="730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전문적인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네트워크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지식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없이는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사용하기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어려움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67700" y="7023100"/>
            <a:ext cx="7569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자연어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기반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분석이나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시각화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기능이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없어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학습</a:t>
            </a:r>
            <a:r>
              <a:rPr lang="en-US" sz="28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383838"/>
                </a:solidFill>
                <a:ea typeface="Pretendard SemiBold"/>
              </a:rPr>
              <a:t>곤란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4495800"/>
            <a:ext cx="4445000" cy="4445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03500" y="6172200"/>
            <a:ext cx="3810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383838"/>
                </a:solidFill>
                <a:latin typeface="Pretendard SemiBold"/>
              </a:rPr>
              <a:t>BGP </a:t>
            </a:r>
            <a:r>
              <a:rPr lang="ko-KR" sz="3500" b="0" i="0" u="none" strike="noStrike">
                <a:solidFill>
                  <a:srgbClr val="383838"/>
                </a:solidFill>
                <a:ea typeface="Pretendard SemiBold"/>
              </a:rPr>
              <a:t>관심</a:t>
            </a:r>
            <a:r>
              <a:rPr lang="en-US" sz="3500" b="0" i="0" u="none" strike="noStrike">
                <a:solidFill>
                  <a:srgbClr val="383838"/>
                </a:solidFill>
                <a:latin typeface="Pretendard SemiBold"/>
              </a:rPr>
              <a:t> </a:t>
            </a:r>
            <a:r>
              <a:rPr lang="ko-KR" sz="3500" b="0" i="0" u="none" strike="noStrike">
                <a:solidFill>
                  <a:srgbClr val="383838"/>
                </a:solidFill>
                <a:ea typeface="Pretendard SemiBold"/>
              </a:rPr>
              <a:t>학생</a:t>
            </a:r>
          </a:p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383838"/>
                </a:solidFill>
                <a:ea typeface="Pretendard SemiBold"/>
              </a:rPr>
              <a:t>관점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5400" y="1524000"/>
            <a:ext cx="118999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1.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이해당사자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(Stakeholder)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의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이해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4000" y="31750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3)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기존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틀의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사용성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문제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1750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1)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네트워크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엔지니어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대상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2. AS-IS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파악</a:t>
            </a: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 –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현재</a:t>
            </a: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상황</a:t>
            </a:r>
            <a:r>
              <a:rPr lang="en-US" sz="5400" b="0" i="0" u="none" strike="noStrike" dirty="0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 dirty="0">
                <a:solidFill>
                  <a:srgbClr val="383838"/>
                </a:solidFill>
                <a:ea typeface="Pretendard Bold"/>
              </a:rPr>
              <a:t>분석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546600"/>
            <a:ext cx="7429500" cy="468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44700" y="4762500"/>
            <a:ext cx="6286500" cy="402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현재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상황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BGP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툴은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명령어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기반으로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복잡한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설정을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요구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직관적인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UI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없어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시간이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많이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소요됨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자동화된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부족하여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실무에서의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활용도가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낮음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4546600"/>
            <a:ext cx="7429500" cy="468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33000" y="5461000"/>
            <a:ext cx="62865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문제점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장애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신속한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대응이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어려워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업무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효율성이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저하됨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대량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과도한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시간으로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대응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175000"/>
            <a:ext cx="77343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2)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보안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팀</a:t>
            </a:r>
            <a:r>
              <a:rPr lang="en-US" sz="4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4400" b="0" i="0" u="none" strike="noStrike">
                <a:solidFill>
                  <a:srgbClr val="383838"/>
                </a:solidFill>
                <a:ea typeface="Pretendard Bold"/>
              </a:rPr>
              <a:t>대상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400" y="1524000"/>
            <a:ext cx="128524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2. AS-IS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파악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–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현재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상황</a:t>
            </a:r>
            <a:r>
              <a:rPr lang="en-US" sz="5400" b="0" i="0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5400" b="0" i="0" u="none" strike="noStrike">
                <a:solidFill>
                  <a:srgbClr val="383838"/>
                </a:solidFill>
                <a:ea typeface="Pretendard Bold"/>
              </a:rPr>
              <a:t>분석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546600"/>
            <a:ext cx="7429500" cy="468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44700" y="5346700"/>
            <a:ext cx="62865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현재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상황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위협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예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BGP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하이재킹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변경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발생해도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탐지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경고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미흡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대량의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로그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수동으로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분석해야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하며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자동화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기능이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부족함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4546600"/>
            <a:ext cx="7429500" cy="468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33000" y="5461000"/>
            <a:ext cx="6286500" cy="284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9400"/>
              </a:lnSpc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문제점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보안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사고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신속한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대응이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어려워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피해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확산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위험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존재</a:t>
            </a:r>
          </a:p>
          <a:p>
            <a:pPr marL="342900" lvl="0" indent="-342900" algn="l">
              <a:lnSpc>
                <a:spcPct val="149400"/>
              </a:lnSpc>
              <a:buClr>
                <a:srgbClr val="383838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실시간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네트워크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시스템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부재로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경고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체계가</a:t>
            </a:r>
            <a:r>
              <a:rPr lang="en-US" sz="2600" b="0" i="0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1297</Words>
  <Application>Microsoft Office PowerPoint</Application>
  <PresentationFormat>사용자 지정</PresentationFormat>
  <Paragraphs>115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Pretendard Bold</vt:lpstr>
      <vt:lpstr>Calibri</vt:lpstr>
      <vt:lpstr>Arial</vt:lpstr>
      <vt:lpstr>Pretendard SemiBold</vt:lpstr>
      <vt:lpstr>맑은 고딕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양준혁</cp:lastModifiedBy>
  <cp:revision>2</cp:revision>
  <dcterms:created xsi:type="dcterms:W3CDTF">2006-08-16T00:00:00Z</dcterms:created>
  <dcterms:modified xsi:type="dcterms:W3CDTF">2025-03-21T16:46:32Z</dcterms:modified>
</cp:coreProperties>
</file>